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slideLayouts/slideLayout1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  <p:sldMasterId id="2147483733" r:id="rId2"/>
    <p:sldMasterId id="2147483735" r:id="rId3"/>
    <p:sldMasterId id="2147483780" r:id="rId4"/>
    <p:sldMasterId id="2147483782" r:id="rId5"/>
    <p:sldMasterId id="2147483827" r:id="rId6"/>
  </p:sldMasterIdLst>
  <p:notesMasterIdLst>
    <p:notesMasterId r:id="rId1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4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4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81440" y="3120160"/>
            <a:ext cx="7667520" cy="10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70720" y="5927440"/>
            <a:ext cx="808896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01857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073200" y="2615080"/>
            <a:ext cx="8484000" cy="1786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458480" y="4951160"/>
            <a:ext cx="571344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463040" lvl="1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2pPr>
            <a:lvl3pPr marL="2194560" lvl="2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3pPr>
            <a:lvl4pPr marL="2926080" lvl="3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4pPr>
            <a:lvl5pPr marL="3657600" lvl="4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5pPr>
            <a:lvl6pPr marL="4389120" lvl="5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6pPr>
            <a:lvl7pPr marL="5120640" lvl="6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7pPr>
            <a:lvl8pPr marL="5852160" lvl="7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8pPr>
            <a:lvl9pPr marL="6583680" lvl="8" indent="-548640" algn="ctr">
              <a:spcBef>
                <a:spcPts val="2560"/>
              </a:spcBef>
              <a:spcAft>
                <a:spcPts val="256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15691894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073200" y="2615080"/>
            <a:ext cx="8484000" cy="1786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458480" y="4951160"/>
            <a:ext cx="571344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463040" lvl="1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2pPr>
            <a:lvl3pPr marL="2194560" lvl="2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3pPr>
            <a:lvl4pPr marL="2926080" lvl="3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4pPr>
            <a:lvl5pPr marL="3657600" lvl="4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5pPr>
            <a:lvl6pPr marL="4389120" lvl="5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6pPr>
            <a:lvl7pPr marL="5120640" lvl="6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7pPr>
            <a:lvl8pPr marL="5852160" lvl="7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8pPr>
            <a:lvl9pPr marL="6583680" lvl="8" indent="-548640" algn="ctr">
              <a:spcBef>
                <a:spcPts val="2560"/>
              </a:spcBef>
              <a:spcAft>
                <a:spcPts val="256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56265387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886625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501600" y="1993640"/>
            <a:ext cx="11475360" cy="4863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482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1pPr>
            <a:lvl2pPr marL="1463040" lvl="1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2pPr>
            <a:lvl3pPr marL="2194560" lvl="2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3pPr>
            <a:lvl4pPr marL="2926080" lvl="3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4pPr>
            <a:lvl5pPr marL="3657600" lvl="4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5pPr>
            <a:lvl6pPr marL="4389120" lvl="5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6pPr>
            <a:lvl7pPr marL="5120640" lvl="6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7pPr>
            <a:lvl8pPr marL="5852160" lvl="7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8pPr>
            <a:lvl9pPr marL="6583680" lvl="8" indent="-4826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58633945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566159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566159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964568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964568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67751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67751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67752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566160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964568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99147679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6856800" y="4532600"/>
            <a:ext cx="5851680" cy="103152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630480" y="5679760"/>
            <a:ext cx="6304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408949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960840" y="1852680"/>
            <a:ext cx="8708640" cy="416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971040" y="631296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4571113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09974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09974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770650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770650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9127828"/>
      </p:ext>
    </p:extLst>
  </p:cSld>
  <p:clrMapOvr>
    <a:masterClrMapping/>
  </p:clrMapOvr>
  <p:hf sldNum="0"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566159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566159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964568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964568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67751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67751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9159817"/>
      </p:ext>
    </p:extLst>
  </p:cSld>
  <p:clrMapOvr>
    <a:masterClrMapping/>
  </p:clrMapOvr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2037600" y="2190400"/>
            <a:ext cx="10555200" cy="337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971040" y="403124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1202648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6451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82442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8071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5032306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5163826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94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707586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7478163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94159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771215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1075963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437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437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4464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4464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7491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7491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10518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10518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5348752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7994880" y="105894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7857600" y="202536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7994880" y="335870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7857600" y="432512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7994880" y="565846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7857600" y="662488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2760786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566159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5661597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964568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9645683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67751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677520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566159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5661597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964568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9645683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67751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677520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1848105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806976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214118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214118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214118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214118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812506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812506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812506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812506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6324812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4743308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50160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18913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501600" y="1993640"/>
            <a:ext cx="11475360" cy="4863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482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1pPr>
            <a:lvl2pPr marL="1463040" lvl="1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2pPr>
            <a:lvl3pPr marL="2194560" lvl="2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3pPr>
            <a:lvl4pPr marL="2926080" lvl="3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4pPr>
            <a:lvl5pPr marL="3657600" lvl="4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5pPr>
            <a:lvl6pPr marL="4389120" lvl="5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6pPr>
            <a:lvl7pPr marL="5120640" lvl="6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7pPr>
            <a:lvl8pPr marL="5852160" lvl="7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8pPr>
            <a:lvl9pPr marL="6583680" lvl="8" indent="-4826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59998075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1036704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3300480" y="3907280"/>
            <a:ext cx="802944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4634400" y="5426120"/>
            <a:ext cx="5361600" cy="191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941599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479792" y="12166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479800" y="2694840"/>
            <a:ext cx="5288640" cy="17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479800" y="5712000"/>
            <a:ext cx="528864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9746075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62173216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8887151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1419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81290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7296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89422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851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566159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566159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964568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964568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67751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67751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67752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566160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964568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21526663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52678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02360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4219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4569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74152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327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6856800" y="4532600"/>
            <a:ext cx="5851680" cy="103152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630480" y="5679760"/>
            <a:ext cx="6304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2893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960840" y="1852680"/>
            <a:ext cx="8708640" cy="416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971040" y="631296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495596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09974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09974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770650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770650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228623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566159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566159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964568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964568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67751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67751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6818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2037600" y="2190400"/>
            <a:ext cx="10555200" cy="337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971040" y="403124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630545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12713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20272" y="50844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677232" y="5260000"/>
            <a:ext cx="3860640" cy="14904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20272" y="5953040"/>
            <a:ext cx="49099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515831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52391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0328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62236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94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707586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7478163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94159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771215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665158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437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437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4464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4464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7491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7491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10518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10518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331324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7994880" y="105894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7857600" y="202536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7994880" y="335870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7857600" y="432512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7994880" y="565846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7857600" y="662488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229418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566159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5661597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964568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9645683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67751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677520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566159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5661597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964568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9645683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67751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677520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095629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806976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214118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214118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214118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214118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812506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812506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812506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812506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7062908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57606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50160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91212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08354582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28465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3300480" y="3907280"/>
            <a:ext cx="802944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4634400" y="5426120"/>
            <a:ext cx="5361600" cy="191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908256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479792" y="12166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479800" y="2694840"/>
            <a:ext cx="5288640" cy="17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479800" y="5712000"/>
            <a:ext cx="528864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519954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8303448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38858311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5356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592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58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83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38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88379646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31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837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38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818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188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45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81440" y="3120160"/>
            <a:ext cx="7667520" cy="10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70720" y="5927440"/>
            <a:ext cx="808896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0852980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20272" y="50844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677232" y="5260000"/>
            <a:ext cx="3860640" cy="14904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20272" y="5953040"/>
            <a:ext cx="49099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154231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2575024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484520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811575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43047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8539480" y="20754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8539480" y="41502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2832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1pPr>
            <a:lvl2pPr marL="1463040" lvl="1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2pPr>
            <a:lvl3pPr marL="2194560" lvl="2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3pPr>
            <a:lvl4pPr marL="2926080" lvl="3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4pPr>
            <a:lvl5pPr marL="3657600" lvl="4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5pPr>
            <a:lvl6pPr marL="4389120" lvl="5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6pPr>
            <a:lvl7pPr marL="5120640" lvl="6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7pPr>
            <a:lvl8pPr marL="5852160" lvl="7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8pPr>
            <a:lvl9pPr marL="6583680" lvl="8" indent="-52832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585540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487163" y="697893"/>
            <a:ext cx="4394400" cy="654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46279" y="662481"/>
            <a:ext cx="12202482" cy="461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715863" y="-563057"/>
            <a:ext cx="14895675" cy="563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530614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501600" y="2831320"/>
            <a:ext cx="45945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56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7525400" y="1455360"/>
            <a:ext cx="5550240" cy="5318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51580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2713493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3131463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3073200" y="2615080"/>
            <a:ext cx="8484000" cy="1786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458480" y="4951160"/>
            <a:ext cx="571344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463040" lvl="1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2pPr>
            <a:lvl3pPr marL="2194560" lvl="2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3pPr>
            <a:lvl4pPr marL="2926080" lvl="3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4pPr>
            <a:lvl5pPr marL="3657600" lvl="4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5pPr>
            <a:lvl6pPr marL="4389120" lvl="5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6pPr>
            <a:lvl7pPr marL="5120640" lvl="6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880">
                <a:solidFill>
                  <a:schemeClr val="accent1"/>
                </a:solidFill>
              </a:defRPr>
            </a:lvl7pPr>
            <a:lvl8pPr marL="5852160" lvl="7" indent="-548640" algn="ctr">
              <a:spcBef>
                <a:spcPts val="25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880">
                <a:solidFill>
                  <a:schemeClr val="accent1"/>
                </a:solidFill>
              </a:defRPr>
            </a:lvl8pPr>
            <a:lvl9pPr marL="6583680" lvl="8" indent="-548640" algn="ctr">
              <a:spcBef>
                <a:spcPts val="2560"/>
              </a:spcBef>
              <a:spcAft>
                <a:spcPts val="2560"/>
              </a:spcAft>
              <a:buClr>
                <a:schemeClr val="accent1"/>
              </a:buClr>
              <a:buSzPts val="1800"/>
              <a:buChar char="■"/>
              <a:defRPr sz="2880">
                <a:solidFill>
                  <a:schemeClr val="accen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9866738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468510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501600" y="1993640"/>
            <a:ext cx="11475360" cy="4863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482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1pPr>
            <a:lvl2pPr marL="1463040" lvl="1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2pPr>
            <a:lvl3pPr marL="2194560" lvl="2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3pPr>
            <a:lvl4pPr marL="2926080" lvl="3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4pPr>
            <a:lvl5pPr marL="3657600" lvl="4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5pPr>
            <a:lvl6pPr marL="4389120" lvl="5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6pPr>
            <a:lvl7pPr marL="5120640" lvl="6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840">
                <a:solidFill>
                  <a:schemeClr val="lt1"/>
                </a:solidFill>
              </a:defRPr>
            </a:lvl7pPr>
            <a:lvl8pPr marL="5852160" lvl="7" indent="-4826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840">
                <a:solidFill>
                  <a:schemeClr val="lt1"/>
                </a:solidFill>
              </a:defRPr>
            </a:lvl8pPr>
            <a:lvl9pPr marL="6583680" lvl="8" indent="-4826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150"/>
              <a:buChar char="■"/>
              <a:defRPr sz="184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98637323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566159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566159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964568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964568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677515" y="418492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677515" y="503692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67752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566160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9645680" y="2833120"/>
            <a:ext cx="330720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576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72499215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6856800" y="4532600"/>
            <a:ext cx="5851680" cy="103152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6630480" y="5679760"/>
            <a:ext cx="6304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31946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8539480" y="20754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8539480" y="41502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2832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1pPr>
            <a:lvl2pPr marL="1463040" lvl="1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2pPr>
            <a:lvl3pPr marL="2194560" lvl="2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3pPr>
            <a:lvl4pPr marL="2926080" lvl="3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4pPr>
            <a:lvl5pPr marL="3657600" lvl="4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5pPr>
            <a:lvl6pPr marL="4389120" lvl="5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6pPr>
            <a:lvl7pPr marL="5120640" lvl="6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7pPr>
            <a:lvl8pPr marL="5852160" lvl="7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8pPr>
            <a:lvl9pPr marL="6583680" lvl="8" indent="-52832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8074737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960840" y="1852680"/>
            <a:ext cx="8708640" cy="416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971040" y="631296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33560551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309974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309974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7706501" y="3941080"/>
            <a:ext cx="38241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7706501" y="5036920"/>
            <a:ext cx="38241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2708213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566159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566159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964568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964568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677515" y="4428760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677515" y="5524600"/>
            <a:ext cx="330720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0917056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2037600" y="2190400"/>
            <a:ext cx="10555200" cy="3375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7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971040" y="4031240"/>
            <a:ext cx="66883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8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4755988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3888668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9022472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6316697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52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6460989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9435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707586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7478163" y="4242840"/>
            <a:ext cx="5214240" cy="2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94159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7712158" y="3128200"/>
            <a:ext cx="521424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8376162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437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437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4464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4464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7491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7491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10518418" y="4884200"/>
            <a:ext cx="267456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10518422" y="5694139"/>
            <a:ext cx="2674560" cy="185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94976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487163" y="697893"/>
            <a:ext cx="4394400" cy="654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46279" y="662481"/>
            <a:ext cx="12202482" cy="461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715863" y="-563057"/>
            <a:ext cx="14895675" cy="563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220319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7994880" y="105894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7857600" y="202536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7994880" y="335870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7857600" y="432512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7994880" y="5658469"/>
            <a:ext cx="5054880" cy="1158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6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7857600" y="6624880"/>
            <a:ext cx="5329440" cy="667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336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4292942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566159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5661597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964568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9645683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677515" y="290966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677520" y="371962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566159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5661597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964568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9645683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677515" y="5320056"/>
            <a:ext cx="3307200" cy="877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677520" y="6130014"/>
            <a:ext cx="3307200" cy="102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33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94480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806976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214118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214118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214118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214118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8125061" y="37757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8125061" y="27408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8125061" y="6382320"/>
            <a:ext cx="4364160" cy="600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72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8125061" y="5347482"/>
            <a:ext cx="4364160" cy="96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5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5624237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8291508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50160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049980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9307280" y="3897480"/>
            <a:ext cx="4090080" cy="327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430513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3300480" y="3907280"/>
            <a:ext cx="802944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4634400" y="5426120"/>
            <a:ext cx="5361600" cy="1916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24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1355346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479792" y="12166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479800" y="2694840"/>
            <a:ext cx="5288640" cy="17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479800" y="5712000"/>
            <a:ext cx="528864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6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337285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7579045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36056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501600" y="2831320"/>
            <a:ext cx="45945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56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7525400" y="1455360"/>
            <a:ext cx="5550240" cy="5318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51580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5602406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0520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191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392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5387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308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0076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593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6727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8027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29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9680153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673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481440" y="3120160"/>
            <a:ext cx="7667520" cy="1031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 b="1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70720" y="5927440"/>
            <a:ext cx="808896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8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2824230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020272" y="5084400"/>
            <a:ext cx="4909920" cy="958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760"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677232" y="5260000"/>
            <a:ext cx="3860640" cy="14904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1152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20272" y="5953040"/>
            <a:ext cx="4909920" cy="743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24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8819896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79142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7680053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50160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8060040" y="2654840"/>
            <a:ext cx="5099040" cy="4417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51026784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74068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5643714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8539480" y="20754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8539480" y="4150200"/>
            <a:ext cx="453984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2832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1pPr>
            <a:lvl2pPr marL="1463040" lvl="1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2pPr>
            <a:lvl3pPr marL="2194560" lvl="2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3pPr>
            <a:lvl4pPr marL="2926080" lvl="3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4pPr>
            <a:lvl5pPr marL="3657600" lvl="4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5pPr>
            <a:lvl6pPr marL="4389120" lvl="5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6pPr>
            <a:lvl7pPr marL="5120640" lvl="6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560">
                <a:solidFill>
                  <a:schemeClr val="lt1"/>
                </a:solidFill>
              </a:defRPr>
            </a:lvl7pPr>
            <a:lvl8pPr marL="5852160" lvl="7" indent="-528320" rtl="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560">
                <a:solidFill>
                  <a:schemeClr val="lt1"/>
                </a:solidFill>
              </a:defRPr>
            </a:lvl8pPr>
            <a:lvl9pPr marL="6583680" lvl="8" indent="-528320" rtl="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600"/>
              <a:buChar char="■"/>
              <a:defRPr sz="2560"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90666276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487163" y="697893"/>
            <a:ext cx="4394400" cy="654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680">
                <a:solidFill>
                  <a:schemeClr val="accen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46279" y="662481"/>
            <a:ext cx="12202482" cy="461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715863" y="-563057"/>
            <a:ext cx="14895675" cy="563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365471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501600" y="2831320"/>
            <a:ext cx="4594560" cy="1976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56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6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7525400" y="1455360"/>
            <a:ext cx="5550240" cy="5318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08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2240">
                <a:solidFill>
                  <a:schemeClr val="lt1"/>
                </a:solidFill>
              </a:defRPr>
            </a:lvl1pPr>
            <a:lvl2pPr marL="1463040" lvl="1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2194560" lvl="2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926080" lvl="3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657600" lvl="4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4389120" lvl="5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5120640" lvl="6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5852160" lvl="7" indent="-508000">
              <a:spcBef>
                <a:spcPts val="256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6583680" lvl="8" indent="-508000">
              <a:spcBef>
                <a:spcPts val="2560"/>
              </a:spcBef>
              <a:spcAft>
                <a:spcPts val="256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515808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1025219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501600" y="712040"/>
            <a:ext cx="9177120" cy="150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84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1033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43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10.xml"/><Relationship Id="rId41" Type="http://schemas.openxmlformats.org/officeDocument/2006/relationships/slideLayout" Target="../slideLayouts/slideLayout13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BB2C82-8E55-111D-A9AB-40721DB53AC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45376B-E4D2-8C29-6DCF-B055357D97C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9318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19395385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  <p:sldLayoutId id="214748373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708960" y="1493520"/>
            <a:ext cx="11275680" cy="77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708960" y="2712720"/>
            <a:ext cx="1127568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52A22B-9B84-103B-24CB-A9360EC6993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27964100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BB2C82-8E55-111D-A9AB-40721DB53AC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FB7B94-E294-8928-1240-48A1C5B846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9318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39704072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708960" y="1493520"/>
            <a:ext cx="11275680" cy="77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708960" y="2712720"/>
            <a:ext cx="1127568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52A22B-9B84-103B-24CB-A9360EC6993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2328706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BB2C82-8E55-111D-A9AB-40721DB53AC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7178300-726A-64B7-78EF-D64DA43C84E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9318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20912296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  <p:sldLayoutId id="2147483813" r:id="rId31"/>
    <p:sldLayoutId id="2147483814" r:id="rId32"/>
    <p:sldLayoutId id="2147483815" r:id="rId33"/>
    <p:sldLayoutId id="2147483816" r:id="rId34"/>
    <p:sldLayoutId id="2147483817" r:id="rId35"/>
    <p:sldLayoutId id="2147483818" r:id="rId36"/>
    <p:sldLayoutId id="2147483819" r:id="rId37"/>
    <p:sldLayoutId id="2147483820" r:id="rId38"/>
    <p:sldLayoutId id="2147483821" r:id="rId39"/>
    <p:sldLayoutId id="2147483822" r:id="rId40"/>
    <p:sldLayoutId id="2147483823" r:id="rId41"/>
    <p:sldLayoutId id="2147483824" r:id="rId42"/>
    <p:sldLayoutId id="2147483825" r:id="rId43"/>
    <p:sldLayoutId id="2147483826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708960" y="1493520"/>
            <a:ext cx="11275680" cy="77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708960" y="2712720"/>
            <a:ext cx="1127568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52A22B-9B84-103B-24CB-A9360EC6993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1601" y="7884161"/>
            <a:ext cx="1490981" cy="246221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600">
                <a:solidFill>
                  <a:srgbClr val="0000FF">
                    <a:alpha val="50000"/>
                  </a:srgbClr>
                </a:solidFill>
                <a:latin typeface="Aptos" panose="020B0004020202020204" pitchFamily="34" charset="0"/>
              </a:rPr>
              <a:t>Interne / Internal</a:t>
            </a:r>
          </a:p>
        </p:txBody>
      </p:sp>
    </p:spTree>
    <p:extLst>
      <p:ext uri="{BB962C8B-B14F-4D97-AF65-F5344CB8AC3E}">
        <p14:creationId xmlns:p14="http://schemas.microsoft.com/office/powerpoint/2010/main" val="1056649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us.pwcv4.com/repository/npm-privat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30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Architecture - PWC UI Shared V4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196"/>
            <a:ext cx="5989439" cy="589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📊</a:t>
            </a: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Modules Métier Détaillés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08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L'application PowerCard gère l'ensemble de l'écosystème bancaire, de la transaction au routage.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671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226713"/>
            <a:ext cx="121920" cy="24566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484007"/>
            <a:ext cx="3307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Administration (admin/)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97442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Centre de contrôle pour IT et auditeurs : Audit, Batch, Compliance, HSM Keys Management, Locale, Password.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22671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226713"/>
            <a:ext cx="121920" cy="245661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3484007"/>
            <a:ext cx="3100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Opérations (operation/)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397442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Cœur métier pour opérateurs bancaires : Acquiring, ATM, Fraud, Issuing, Switch, xPOS.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3226713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226713"/>
            <a:ext cx="121920" cy="24566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3484007"/>
            <a:ext cx="3418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Paramètres (parameters/)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397442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Configuration métier pour gestionnaires : Limites, règles de validation, commissions, seuils d'alerte fraude.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9384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PWC UI Shared V4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le socle technique central de l'écosystème Powercard, garantissant cohérence, maintenabilité et scalabilité.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3953"/>
            <a:ext cx="4536519" cy="589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📋</a:t>
            </a: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Vue d'ensemble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874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PWC UI Shared V4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une bibliothèque de composants Angular partagée, socle technique pour </a:t>
            </a: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500+ repositories clients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dans l'écosystème Powercard. Elle centralise les composants, services, utilitaires et standards pour cohérence et maintenabilité.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8372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801410" y="31759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28343" y="3319701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88988" y="3319701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pwc-ui-shared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82631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1028343" y="3970020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8988" y="3970020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2.6.25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4766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1028343" y="4620339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288988" y="4620339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Angular 5.2.0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1269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1028343" y="5270659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TypeScript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4288988" y="5270659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2.6.2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7772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1028343" y="5920978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Licence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4288988" y="5920978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42758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1028343" y="6571298"/>
            <a:ext cx="2799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Registry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4288988" y="6571298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https://nexus.pwcv4.com/repository/npm-private/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6796" y="512207"/>
            <a:ext cx="4048363" cy="477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🏗️</a:t>
            </a:r>
            <a:r>
              <a:rPr lang="en-US" sz="2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Architecture Globale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96" y="1281946"/>
            <a:ext cx="12556808" cy="5746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34704" y="2037871"/>
            <a:ext cx="2777689" cy="3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Resources &amp; Tests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0234704" y="2483844"/>
            <a:ext cx="3061631" cy="500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assets/ docs/ e2e/ for assets, docs, tests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1370788" y="3926700"/>
            <a:ext cx="2777689" cy="3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Source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33752" y="4372673"/>
            <a:ext cx="2814725" cy="500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src/ app/ lib/shared/ implement features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10234704" y="4901977"/>
            <a:ext cx="2777689" cy="3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Root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0234704" y="5347951"/>
            <a:ext cx="3061631" cy="500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Top-level folders and configuration files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036796" y="7192685"/>
            <a:ext cx="12556808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structure hiérarchique organise le code source principal (src/), l'application de démonstration (app/), la bibliothèque principale (lib/shared/), les ressources (assets/), la documentation (doc/), les tests (e2e/) et les configurations spécifiques (Kiro, Gradle).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1029176"/>
            <a:ext cx="5123974" cy="524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🧩</a:t>
            </a: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Composants Principaux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2112" y="1997035"/>
            <a:ext cx="5763578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Bibliothèque Partagée (src/lib/shared/)</a:t>
            </a:r>
            <a:endParaRPr lang="en-US" sz="2350" dirty="0"/>
          </a:p>
        </p:txBody>
      </p:sp>
      <p:sp>
        <p:nvSpPr>
          <p:cNvPr id="4" name="Shape 2"/>
          <p:cNvSpPr/>
          <p:nvPr/>
        </p:nvSpPr>
        <p:spPr>
          <a:xfrm>
            <a:off x="702112" y="2873693"/>
            <a:ext cx="3095506" cy="2123003"/>
          </a:xfrm>
          <a:prstGeom prst="roundRect">
            <a:avLst>
              <a:gd name="adj" fmla="val 516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2" y="2850833"/>
            <a:ext cx="3095506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75" y="2572822"/>
            <a:ext cx="601861" cy="6018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9373" y="2723317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25592" y="33751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Composants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25592" y="3865959"/>
            <a:ext cx="264854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~200+ réutilisables (simples, complexes, avancés, métier).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3975021" y="2873693"/>
            <a:ext cx="3095506" cy="2123003"/>
          </a:xfrm>
          <a:prstGeom prst="roundRect">
            <a:avLst>
              <a:gd name="adj" fmla="val 5169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021" y="2850833"/>
            <a:ext cx="3095506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84" y="2572822"/>
            <a:ext cx="601861" cy="6018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02282" y="2723317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198501" y="33751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4198501" y="3865959"/>
            <a:ext cx="2648545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HTTP, traduction, permissions, export, notifications.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02112" y="5474970"/>
            <a:ext cx="6368415" cy="1518166"/>
          </a:xfrm>
          <a:prstGeom prst="roundRect">
            <a:avLst>
              <a:gd name="adj" fmla="val 7228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12" y="5452110"/>
            <a:ext cx="6368415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389" y="5174099"/>
            <a:ext cx="601861" cy="60186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765887" y="5324594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25592" y="5976461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Utilitaires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925592" y="6467237"/>
            <a:ext cx="59214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Fonctions génériques, formulaires, dates, JSON, session.</a:t>
            </a:r>
            <a:endParaRPr lang="en-US" sz="1550" dirty="0"/>
          </a:p>
        </p:txBody>
      </p:sp>
      <p:sp>
        <p:nvSpPr>
          <p:cNvPr id="22" name="Text 14"/>
          <p:cNvSpPr/>
          <p:nvPr/>
        </p:nvSpPr>
        <p:spPr>
          <a:xfrm>
            <a:off x="7567493" y="1997035"/>
            <a:ext cx="6033254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Application de Démonstration (src/app/)</a:t>
            </a:r>
            <a:endParaRPr lang="en-US" sz="2350" dirty="0"/>
          </a:p>
        </p:txBody>
      </p:sp>
      <p:sp>
        <p:nvSpPr>
          <p:cNvPr id="23" name="Shape 15"/>
          <p:cNvSpPr/>
          <p:nvPr/>
        </p:nvSpPr>
        <p:spPr>
          <a:xfrm>
            <a:off x="7567493" y="2873693"/>
            <a:ext cx="3095506" cy="2130623"/>
          </a:xfrm>
          <a:prstGeom prst="roundRect">
            <a:avLst>
              <a:gd name="adj" fmla="val 5150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93" y="2850833"/>
            <a:ext cx="3095506" cy="91440"/>
          </a:xfrm>
          <a:prstGeom prst="rect">
            <a:avLst/>
          </a:prstGeom>
        </p:spPr>
      </p:pic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256" y="2572822"/>
            <a:ext cx="601861" cy="601861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8994755" y="2723317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7790974" y="33751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Démos</a:t>
            </a:r>
            <a:endParaRPr lang="en-US" sz="1950" dirty="0"/>
          </a:p>
        </p:txBody>
      </p:sp>
      <p:sp>
        <p:nvSpPr>
          <p:cNvPr id="28" name="Text 18"/>
          <p:cNvSpPr/>
          <p:nvPr/>
        </p:nvSpPr>
        <p:spPr>
          <a:xfrm>
            <a:off x="7790974" y="3865959"/>
            <a:ext cx="2648545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~70 composants de démonstration pour validation et référence.</a:t>
            </a:r>
            <a:endParaRPr lang="en-US" sz="1550" dirty="0"/>
          </a:p>
        </p:txBody>
      </p:sp>
      <p:sp>
        <p:nvSpPr>
          <p:cNvPr id="29" name="Shape 19"/>
          <p:cNvSpPr/>
          <p:nvPr/>
        </p:nvSpPr>
        <p:spPr>
          <a:xfrm>
            <a:off x="10840402" y="2873693"/>
            <a:ext cx="3095506" cy="2130623"/>
          </a:xfrm>
          <a:prstGeom prst="roundRect">
            <a:avLst>
              <a:gd name="adj" fmla="val 5150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402" y="2850833"/>
            <a:ext cx="3095506" cy="91440"/>
          </a:xfrm>
          <a:prstGeom prst="rect">
            <a:avLst/>
          </a:prstGeom>
        </p:spPr>
      </p:pic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165" y="2572822"/>
            <a:ext cx="601861" cy="601861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12267664" y="2723317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33" name="Text 21"/>
          <p:cNvSpPr/>
          <p:nvPr/>
        </p:nvSpPr>
        <p:spPr>
          <a:xfrm>
            <a:off x="11063883" y="33751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Lancement</a:t>
            </a:r>
            <a:endParaRPr lang="en-US" sz="1950" dirty="0"/>
          </a:p>
        </p:txBody>
      </p:sp>
      <p:sp>
        <p:nvSpPr>
          <p:cNvPr id="34" name="Text 22"/>
          <p:cNvSpPr/>
          <p:nvPr/>
        </p:nvSpPr>
        <p:spPr>
          <a:xfrm>
            <a:off x="11063883" y="3865959"/>
            <a:ext cx="2648545" cy="914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Prérequis Node.js, NPM, Angular CLI. Démarrage via </a:t>
            </a:r>
            <a:r>
              <a:rPr lang="en-US" sz="15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start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sp>
        <p:nvSpPr>
          <p:cNvPr id="35" name="Shape 23"/>
          <p:cNvSpPr/>
          <p:nvPr/>
        </p:nvSpPr>
        <p:spPr>
          <a:xfrm>
            <a:off x="7567493" y="5482590"/>
            <a:ext cx="6368415" cy="1518166"/>
          </a:xfrm>
          <a:prstGeom prst="roundRect">
            <a:avLst>
              <a:gd name="adj" fmla="val 7228"/>
            </a:avLst>
          </a:prstGeom>
          <a:solidFill>
            <a:srgbClr val="202733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93" y="5459730"/>
            <a:ext cx="6368415" cy="91440"/>
          </a:xfrm>
          <a:prstGeom prst="rect">
            <a:avLst/>
          </a:prstGeom>
        </p:spPr>
      </p:pic>
      <p:pic>
        <p:nvPicPr>
          <p:cNvPr id="37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770" y="5181719"/>
            <a:ext cx="601861" cy="601861"/>
          </a:xfrm>
          <a:prstGeom prst="rect">
            <a:avLst/>
          </a:prstGeom>
        </p:spPr>
      </p:pic>
      <p:sp>
        <p:nvSpPr>
          <p:cNvPr id="38" name="Text 24"/>
          <p:cNvSpPr/>
          <p:nvPr/>
        </p:nvSpPr>
        <p:spPr>
          <a:xfrm>
            <a:off x="10631269" y="5332214"/>
            <a:ext cx="24074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39" name="Text 25"/>
          <p:cNvSpPr/>
          <p:nvPr/>
        </p:nvSpPr>
        <p:spPr>
          <a:xfrm>
            <a:off x="7790974" y="5984081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Structure</a:t>
            </a:r>
            <a:endParaRPr lang="en-US" sz="1950" dirty="0"/>
          </a:p>
        </p:txBody>
      </p:sp>
      <p:sp>
        <p:nvSpPr>
          <p:cNvPr id="40" name="Text 26"/>
          <p:cNvSpPr/>
          <p:nvPr/>
        </p:nvSpPr>
        <p:spPr>
          <a:xfrm>
            <a:off x="7790974" y="6474857"/>
            <a:ext cx="59214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Chaque démo suit un pattern standardisé (TS, HTML, Module).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73649" y="1514951"/>
            <a:ext cx="5135285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📚</a:t>
            </a: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Documentation et Ressources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49" y="2347436"/>
            <a:ext cx="7321868" cy="4148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09140" y="2251472"/>
            <a:ext cx="3755112" cy="624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Localisation de la Documentation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309140" y="2997637"/>
            <a:ext cx="3755112" cy="3462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 Technique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src/assets/doc/ (composants, architecture, LDAP, Maker-Checker, blog).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Documentation par Composant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Chaque composant a son dossier dédié (ex: src/assets/doc/components/amount/).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Ressources Statiques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Images d'architecture, captures d'écran, diagrammes.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Données de Configuration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src/assets/data/ (tests, catalogues JSON, références, schémas XSD).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Internationalisation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src/assets/i18n/ (fichiers de traduction fr/en).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Styles et Thèmes 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src/assets/css/ (styles communs, Bootstrap).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8598" y="752475"/>
            <a:ext cx="4510326" cy="46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🔄</a:t>
            </a: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Architecture Technique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1168598" y="1492925"/>
            <a:ext cx="6076593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16" y="1671042"/>
            <a:ext cx="534472" cy="53447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3639" y="1817965"/>
            <a:ext cx="240506" cy="240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6716" y="2345412"/>
            <a:ext cx="22269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Technologique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46716" y="2707600"/>
            <a:ext cx="5720358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Angular 5.2, NgRx 4.1, PrimeNG, Bootstrap, Jasmine, Karma, Protractor, Webpack.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385090" y="1492925"/>
            <a:ext cx="6076712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207" y="1671042"/>
            <a:ext cx="534472" cy="53447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10130" y="1817965"/>
            <a:ext cx="240506" cy="2405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3207" y="2345412"/>
            <a:ext cx="2536627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Patterns Architecturaux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563207" y="2707600"/>
            <a:ext cx="572047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Hiérarchie de composants abstraits, gestion d'état NgRx, couche de services.</a:t>
            </a:r>
            <a:endParaRPr lang="en-US" sz="1400" dirty="0"/>
          </a:p>
        </p:txBody>
      </p:sp>
      <p:sp>
        <p:nvSpPr>
          <p:cNvPr id="13" name="Shape 7"/>
          <p:cNvSpPr/>
          <p:nvPr/>
        </p:nvSpPr>
        <p:spPr>
          <a:xfrm>
            <a:off x="1168598" y="3534251"/>
            <a:ext cx="6076593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716" y="3712369"/>
            <a:ext cx="534472" cy="53447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93639" y="3859292"/>
            <a:ext cx="240506" cy="24050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346716" y="4386739"/>
            <a:ext cx="288607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Fonctionnalités Principales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1346716" y="4748927"/>
            <a:ext cx="5720358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Composants métier spécialisés, moteur de catalogue dynamique, grilles avancées, gestion des formulaires, i18n.</a:t>
            </a:r>
            <a:endParaRPr lang="en-US" sz="1400" dirty="0"/>
          </a:p>
        </p:txBody>
      </p:sp>
      <p:sp>
        <p:nvSpPr>
          <p:cNvPr id="18" name="Shape 10"/>
          <p:cNvSpPr/>
          <p:nvPr/>
        </p:nvSpPr>
        <p:spPr>
          <a:xfrm>
            <a:off x="7385090" y="3534251"/>
            <a:ext cx="6076712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3207" y="3712369"/>
            <a:ext cx="534472" cy="53447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0130" y="3859292"/>
            <a:ext cx="240506" cy="24050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63207" y="4386739"/>
            <a:ext cx="247042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Sécurité et Permissions</a:t>
            </a:r>
            <a:endParaRPr lang="en-US" sz="1750" dirty="0"/>
          </a:p>
        </p:txBody>
      </p:sp>
      <p:sp>
        <p:nvSpPr>
          <p:cNvPr id="22" name="Text 12"/>
          <p:cNvSpPr/>
          <p:nvPr/>
        </p:nvSpPr>
        <p:spPr>
          <a:xfrm>
            <a:off x="7563207" y="4748927"/>
            <a:ext cx="572047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Système de grants, chiffrement AES, masquage PAN, audit trail.</a:t>
            </a:r>
            <a:endParaRPr lang="en-US" sz="1400" dirty="0"/>
          </a:p>
        </p:txBody>
      </p:sp>
      <p:sp>
        <p:nvSpPr>
          <p:cNvPr id="23" name="Shape 13"/>
          <p:cNvSpPr/>
          <p:nvPr/>
        </p:nvSpPr>
        <p:spPr>
          <a:xfrm>
            <a:off x="1168598" y="5575578"/>
            <a:ext cx="6076593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6716" y="5753695"/>
            <a:ext cx="534472" cy="534472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93639" y="5900618"/>
            <a:ext cx="240506" cy="240506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1346716" y="6428065"/>
            <a:ext cx="22269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Métriques et Qualité</a:t>
            </a:r>
            <a:endParaRPr lang="en-US" sz="1750" dirty="0"/>
          </a:p>
        </p:txBody>
      </p:sp>
      <p:sp>
        <p:nvSpPr>
          <p:cNvPr id="27" name="Text 15"/>
          <p:cNvSpPr/>
          <p:nvPr/>
        </p:nvSpPr>
        <p:spPr>
          <a:xfrm>
            <a:off x="1346716" y="6790253"/>
            <a:ext cx="5720358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Couverture de tests ≥ 80%, SonarQube, complexité cyclomatique, dette technique.</a:t>
            </a:r>
            <a:endParaRPr lang="en-US" sz="1400" dirty="0"/>
          </a:p>
        </p:txBody>
      </p:sp>
      <p:sp>
        <p:nvSpPr>
          <p:cNvPr id="28" name="Shape 16"/>
          <p:cNvSpPr/>
          <p:nvPr/>
        </p:nvSpPr>
        <p:spPr>
          <a:xfrm>
            <a:off x="7385090" y="5575578"/>
            <a:ext cx="6076712" cy="1901428"/>
          </a:xfrm>
          <a:prstGeom prst="roundRect">
            <a:avLst>
              <a:gd name="adj" fmla="val 1405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9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3207" y="5753695"/>
            <a:ext cx="534472" cy="534472"/>
          </a:xfrm>
          <a:prstGeom prst="rect">
            <a:avLst/>
          </a:prstGeom>
        </p:spPr>
      </p:pic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10130" y="5900618"/>
            <a:ext cx="240506" cy="240506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7563207" y="6428065"/>
            <a:ext cx="287405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Déploiement et Distribution</a:t>
            </a:r>
            <a:endParaRPr lang="en-US" sz="1750" dirty="0"/>
          </a:p>
        </p:txBody>
      </p:sp>
      <p:sp>
        <p:nvSpPr>
          <p:cNvPr id="32" name="Text 18"/>
          <p:cNvSpPr/>
          <p:nvPr/>
        </p:nvSpPr>
        <p:spPr>
          <a:xfrm>
            <a:off x="7563207" y="6790253"/>
            <a:ext cx="5720477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Pipeline CI/CD, registry privé, versioning sémantique, déploiement sur 500+ repos.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2452" y="868680"/>
            <a:ext cx="9044464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 Détaillée du Repository PWC UI v4 IA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522452" y="1443038"/>
            <a:ext cx="4458772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📋</a:t>
            </a: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Vue d'ensemble du projet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1522452" y="2064306"/>
            <a:ext cx="11585377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PWC UI v4 IA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(PowerCard Socle) est une application web Angular 5, version 4.2.4, sous licence MIT.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774269" y="2624018"/>
            <a:ext cx="290083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🎯</a:t>
            </a:r>
            <a:r>
              <a:rPr lang="en-US" sz="1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Qu'est-ce que PowerCard ?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774269" y="3087886"/>
            <a:ext cx="11333559" cy="46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PowerCard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 une plateforme bancaire complète de HPS pour gérer les opérations de paiement électronique. L'interface utilisateur permet aux employés de banques de gérer cartes, transactions, fraude, configurations et administration.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1522452" y="2437686"/>
            <a:ext cx="22860" cy="1257181"/>
          </a:xfrm>
          <a:prstGeom prst="rect">
            <a:avLst/>
          </a:prstGeom>
          <a:solidFill>
            <a:srgbClr val="66A8E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1522452" y="3881199"/>
            <a:ext cx="2518529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🏦</a:t>
            </a: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Contexte Métier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522452" y="4389834"/>
            <a:ext cx="11585377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Utilisée par opérateurs bancaires, analystes fraude, administrateurs système et gestionnaires de paramètres.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522452" y="4809768"/>
            <a:ext cx="2759631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🔄</a:t>
            </a: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Modules PowerCard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1522452" y="5318403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1690330" y="5486281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Acquirer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377232" y="5318403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7545110" y="5486281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Issuer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522452" y="6040636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1690330" y="6208514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Switch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377232" y="6040636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6"/>
          <p:cNvSpPr/>
          <p:nvPr/>
        </p:nvSpPr>
        <p:spPr>
          <a:xfrm>
            <a:off x="7545110" y="6208514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ATM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1522452" y="6762869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1690330" y="6930747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xPOS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377232" y="6762869"/>
            <a:ext cx="5730597" cy="598051"/>
          </a:xfrm>
          <a:prstGeom prst="roundRect">
            <a:avLst>
              <a:gd name="adj" fmla="val 6738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7545110" y="6930747"/>
            <a:ext cx="2098715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Fraud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714732"/>
            <a:ext cx="37810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🏗️</a:t>
            </a: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Architecture et Stack Technique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402449" y="1119187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application utilise une architecture moderne adaptée aux besoins bancaires.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402449" y="1375648"/>
            <a:ext cx="171283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Framework Principal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3402449" y="1644968"/>
            <a:ext cx="2559010" cy="81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Angular 5.2.10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Framework frontend robuste.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TypeScript 2.5.3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Sécurité des types pour code critique.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RxJS 5.5.6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Gestion des flux de données asynchrones.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NgRx 4.1.1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Gestion centralisée de l'état.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402449" y="25182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Outils de Build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3402449" y="2787543"/>
            <a:ext cx="2559010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Webpack 4.16.5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Bundler principal.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Angular CLI 1.7.4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Outils de ligne de commande.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402449" y="325250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UI/UX et Styling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402449" y="3521827"/>
            <a:ext cx="2559010" cy="81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PrimeNG 5.2.4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Bibliothèque de composants UI riches.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Framework CSS pour responsive design.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Font Awesome 4.7.0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Icônes pour l'interface.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Chart.js 2.7.1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Graphiques pour dashboards.</a:t>
            </a:r>
            <a:endParaRPr lang="en-US" sz="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81" y="1493996"/>
            <a:ext cx="4989671" cy="2827377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49" y="4485570"/>
            <a:ext cx="4989671" cy="282737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676442" y="465916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8676442" y="4928483"/>
            <a:ext cx="2559010" cy="68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Karma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Test runner pour tests unitaires.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Jasmine 2.8.0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Framework de tests unitaires.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Protractor 5.1.2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Tests end-to-end.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Chrome Headless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Navigateur pour tests automatisés.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8676442" y="5665641"/>
            <a:ext cx="203358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Sécurité et Cryptographie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676442" y="5934961"/>
            <a:ext cx="2559010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Crypto-JS 3.1.9-1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Chiffrement côté client (AES, SHA).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Secure-LS 1.1.0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LocalStorage sécurisé.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8676442" y="639992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Utilitaires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8676442" y="6669245"/>
            <a:ext cx="2559010" cy="408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Lodash 4.17.13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Fonctions utilitaires JavaScript.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Moment 2.29.4 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Manipulation des dates.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1191220"/>
            <a:ext cx="6611303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📁</a:t>
            </a:r>
            <a:r>
              <a:rPr lang="en-US" sz="3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Structure Détaillée des Dossiers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10922" y="2085618"/>
            <a:ext cx="1320855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L'application suit une architecture modulaire, séparant clairement les responsabilités.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2" y="2598182"/>
            <a:ext cx="1126688" cy="11266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19419" y="2598182"/>
            <a:ext cx="1823085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Dossiers de Configuration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019419" y="3342084"/>
            <a:ext cx="1823085" cy="24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Contient les fichiers de configuration pour Angular CLI, npm, TypeScript, Webpack, Karma, Protractor, TSLint, Gradle, Docker et Jenkins.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4" y="2598182"/>
            <a:ext cx="1126808" cy="11268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78410" y="2598182"/>
            <a:ext cx="1823085" cy="634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Code Source Principal (src/)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78410" y="3342084"/>
            <a:ext cx="1823085" cy="3696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Organisé en modules :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admin/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(gestion système),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operation/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(travail quotidien),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parameters/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(configuration métier),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core/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(infrastructure commune) et </a:t>
            </a:r>
            <a:r>
              <a:rPr lang="en-US" sz="15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shared/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(code réutilisable).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786" y="2598182"/>
            <a:ext cx="1126808" cy="11268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37402" y="2598182"/>
            <a:ext cx="1823085" cy="952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Tests (e2e/, src/assets-test/)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737402" y="3659505"/>
            <a:ext cx="1823085" cy="24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Tests end-to-end (Page Objects, suites de tests) et données de test pour chaque module, assurant la qualité et la maintenance.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777" y="2598182"/>
            <a:ext cx="1126808" cy="11268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096393" y="2598182"/>
            <a:ext cx="1823085" cy="1269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Documentation (docs_outils_ia/)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2096393" y="3976926"/>
            <a:ext cx="1823085" cy="24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Guides pour les développeurs, explications architecturales, templates et outils IA pour faciliter la maintenance et l'évolution.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2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2" id="{31BFB5C4-60F7-4B24-9B11-90FC22EA7A07}" vid="{D3AF3039-90FB-47E2-ACCF-F53A278D50D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ème2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2" id="{31BFB5C4-60F7-4B24-9B11-90FC22EA7A07}" vid="{D3AF3039-90FB-47E2-ACCF-F53A278D50DC}"/>
    </a:ext>
  </a:extLst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Thème2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2" id="{31BFB5C4-60F7-4B24-9B11-90FC22EA7A07}" vid="{D3AF3039-90FB-47E2-ACCF-F53A278D50DC}"/>
    </a:ext>
  </a:extLst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749c72b-576f-466e-b1e3-26c93f36d0c5}" enabled="1" method="Standard" siteId="{c4e3401b-f93d-4fc7-9a42-f1552dec34df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Thème2</Template>
  <TotalTime>15</TotalTime>
  <Words>1036</Words>
  <Application>Microsoft Office PowerPoint</Application>
  <PresentationFormat>Personnalisé</PresentationFormat>
  <Paragraphs>134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10</vt:i4>
      </vt:variant>
    </vt:vector>
  </HeadingPairs>
  <TitlesOfParts>
    <vt:vector size="26" baseType="lpstr">
      <vt:lpstr>Montserrat Medium</vt:lpstr>
      <vt:lpstr>Arial</vt:lpstr>
      <vt:lpstr>Roboto</vt:lpstr>
      <vt:lpstr>Proxima Nova</vt:lpstr>
      <vt:lpstr>Proxima Nova Semibold</vt:lpstr>
      <vt:lpstr>Roboto Slab</vt:lpstr>
      <vt:lpstr>Montserrat</vt:lpstr>
      <vt:lpstr>Consolas</vt:lpstr>
      <vt:lpstr>Aptos</vt:lpstr>
      <vt:lpstr>Montserrat ExtraBold</vt:lpstr>
      <vt:lpstr>Thème2</vt:lpstr>
      <vt:lpstr>Slidesgo Final Pages</vt:lpstr>
      <vt:lpstr>1_Thème2</vt:lpstr>
      <vt:lpstr>1_Slidesgo Final Pages</vt:lpstr>
      <vt:lpstr>2_Thème2</vt:lpstr>
      <vt:lpstr>2_Slidesgo Final Pages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Franck DESMEDT</dc:creator>
  <cp:lastModifiedBy>Franck DESMEDT</cp:lastModifiedBy>
  <cp:revision>2</cp:revision>
  <dcterms:created xsi:type="dcterms:W3CDTF">2026-01-31T14:13:15Z</dcterms:created>
  <dcterms:modified xsi:type="dcterms:W3CDTF">2026-01-31T14:58:58Z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Theme:3</vt:lpwstr>
  </property>
  <property fmtid="{D5CDD505-2E9C-101B-9397-08002B2CF9AE}" pid="3" name="ClassificationContentMarkingFooterText">
    <vt:lpwstr>Interne / Internal</vt:lpwstr>
  </property>
</Properties>
</file>